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Raleway Heavy" charset="1" panose="00000000000000000000"/>
      <p:regular r:id="rId13"/>
    </p:embeddedFont>
    <p:embeddedFont>
      <p:font typeface="Raleway" charset="1" panose="00000000000000000000"/>
      <p:regular r:id="rId14"/>
    </p:embeddedFont>
    <p:embeddedFont>
      <p:font typeface="Raleway Bold" charset="1" panose="00000000000000000000"/>
      <p:regular r:id="rId15"/>
    </p:embeddedFont>
    <p:embeddedFont>
      <p:font typeface="Raleway Italics" charset="1" panose="000000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svg>
</file>

<file path=ppt/media/image4.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https://arxiv.org/search/cs?searchtype=author&amp;query=Chiumento,+F" TargetMode="External" Type="http://schemas.openxmlformats.org/officeDocument/2006/relationships/hyperlink"/><Relationship Id="rId5" Target="https://arxiv.org/search/cs?searchtype=author&amp;query=Liu,+M"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283244">
            <a:off x="-4759168" y="4375423"/>
            <a:ext cx="10358005" cy="10410055"/>
          </a:xfrm>
          <a:custGeom>
            <a:avLst/>
            <a:gdLst/>
            <a:ahLst/>
            <a:cxnLst/>
            <a:rect r="r" b="b" t="t" l="l"/>
            <a:pathLst>
              <a:path h="10410055" w="10358005">
                <a:moveTo>
                  <a:pt x="10358005" y="0"/>
                </a:moveTo>
                <a:lnTo>
                  <a:pt x="0" y="0"/>
                </a:lnTo>
                <a:lnTo>
                  <a:pt x="0" y="10410055"/>
                </a:lnTo>
                <a:lnTo>
                  <a:pt x="10358005" y="10410055"/>
                </a:lnTo>
                <a:lnTo>
                  <a:pt x="10358005" y="0"/>
                </a:lnTo>
                <a:close/>
              </a:path>
            </a:pathLst>
          </a:custGeom>
          <a:blipFill>
            <a:blip r:embed="rId2"/>
            <a:stretch>
              <a:fillRect l="0" t="0" r="0" b="0"/>
            </a:stretch>
          </a:blipFill>
        </p:spPr>
      </p:sp>
      <p:sp>
        <p:nvSpPr>
          <p:cNvPr name="Freeform 3" id="3"/>
          <p:cNvSpPr/>
          <p:nvPr/>
        </p:nvSpPr>
        <p:spPr>
          <a:xfrm flipH="false" flipV="false" rot="0">
            <a:off x="6330741" y="-10904054"/>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2"/>
            <a:stretch>
              <a:fillRect l="0" t="0" r="0" b="0"/>
            </a:stretch>
          </a:blipFill>
        </p:spPr>
      </p:sp>
      <p:sp>
        <p:nvSpPr>
          <p:cNvPr name="Freeform 4" id="4"/>
          <p:cNvSpPr/>
          <p:nvPr/>
        </p:nvSpPr>
        <p:spPr>
          <a:xfrm flipH="true" flipV="false" rot="0">
            <a:off x="16998830" y="8999755"/>
            <a:ext cx="416017" cy="418299"/>
          </a:xfrm>
          <a:custGeom>
            <a:avLst/>
            <a:gdLst/>
            <a:ahLst/>
            <a:cxnLst/>
            <a:rect r="r" b="b" t="t" l="l"/>
            <a:pathLst>
              <a:path h="418299" w="416017">
                <a:moveTo>
                  <a:pt x="416017" y="0"/>
                </a:moveTo>
                <a:lnTo>
                  <a:pt x="0" y="0"/>
                </a:lnTo>
                <a:lnTo>
                  <a:pt x="0" y="418299"/>
                </a:lnTo>
                <a:lnTo>
                  <a:pt x="416017" y="418299"/>
                </a:lnTo>
                <a:lnTo>
                  <a:pt x="41601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166242" y="4460240"/>
            <a:ext cx="15955516" cy="1518921"/>
          </a:xfrm>
          <a:prstGeom prst="rect">
            <a:avLst/>
          </a:prstGeom>
        </p:spPr>
        <p:txBody>
          <a:bodyPr anchor="t" rtlCol="false" tIns="0" lIns="0" bIns="0" rIns="0">
            <a:spAutoFit/>
          </a:bodyPr>
          <a:lstStyle/>
          <a:p>
            <a:pPr algn="l">
              <a:lnSpc>
                <a:spcPts val="11440"/>
              </a:lnSpc>
              <a:spcBef>
                <a:spcPct val="0"/>
              </a:spcBef>
            </a:pPr>
            <a:r>
              <a:rPr lang="en-US" b="true" sz="11000">
                <a:solidFill>
                  <a:srgbClr val="FFFFFF"/>
                </a:solidFill>
                <a:latin typeface="Raleway Heavy"/>
                <a:ea typeface="Raleway Heavy"/>
                <a:cs typeface="Raleway Heavy"/>
                <a:sym typeface="Raleway Heavy"/>
              </a:rPr>
              <a:t>State of the Art Survey</a:t>
            </a:r>
          </a:p>
        </p:txBody>
      </p:sp>
      <p:sp>
        <p:nvSpPr>
          <p:cNvPr name="TextBox 6" id="6"/>
          <p:cNvSpPr txBox="true"/>
          <p:nvPr/>
        </p:nvSpPr>
        <p:spPr>
          <a:xfrm rot="0">
            <a:off x="15309115" y="9072819"/>
            <a:ext cx="1716617" cy="345235"/>
          </a:xfrm>
          <a:prstGeom prst="rect">
            <a:avLst/>
          </a:prstGeom>
        </p:spPr>
        <p:txBody>
          <a:bodyPr anchor="t" rtlCol="false" tIns="0" lIns="0" bIns="0" rIns="0">
            <a:spAutoFit/>
          </a:bodyPr>
          <a:lstStyle/>
          <a:p>
            <a:pPr algn="l">
              <a:lnSpc>
                <a:spcPts val="2557"/>
              </a:lnSpc>
              <a:spcBef>
                <a:spcPct val="0"/>
              </a:spcBef>
            </a:pPr>
            <a:r>
              <a:rPr lang="en-US" sz="2458">
                <a:solidFill>
                  <a:srgbClr val="FFFFFF"/>
                </a:solidFill>
                <a:latin typeface="Raleway"/>
                <a:ea typeface="Raleway"/>
                <a:cs typeface="Raleway"/>
                <a:sym typeface="Raleway"/>
              </a:rPr>
              <a:t>Next Slide</a:t>
            </a:r>
          </a:p>
        </p:txBody>
      </p:sp>
      <p:sp>
        <p:nvSpPr>
          <p:cNvPr name="TextBox 7" id="7"/>
          <p:cNvSpPr txBox="true"/>
          <p:nvPr/>
        </p:nvSpPr>
        <p:spPr>
          <a:xfrm rot="-5400000">
            <a:off x="-575182" y="8265026"/>
            <a:ext cx="2487445" cy="243254"/>
          </a:xfrm>
          <a:prstGeom prst="rect">
            <a:avLst/>
          </a:prstGeom>
        </p:spPr>
        <p:txBody>
          <a:bodyPr anchor="t" rtlCol="false" tIns="0" lIns="0" bIns="0" rIns="0">
            <a:spAutoFit/>
          </a:bodyPr>
          <a:lstStyle/>
          <a:p>
            <a:pPr algn="ctr">
              <a:lnSpc>
                <a:spcPts val="1725"/>
              </a:lnSpc>
              <a:spcBef>
                <a:spcPct val="0"/>
              </a:spcBef>
            </a:pPr>
            <a:r>
              <a:rPr lang="en-US" sz="1658">
                <a:solidFill>
                  <a:srgbClr val="FFFFFF"/>
                </a:solidFill>
                <a:latin typeface="Raleway"/>
                <a:ea typeface="Raleway"/>
                <a:cs typeface="Raleway"/>
                <a:sym typeface="Raleway"/>
              </a:rPr>
              <a:t>Deep Learning Project</a:t>
            </a:r>
          </a:p>
        </p:txBody>
      </p:sp>
      <p:sp>
        <p:nvSpPr>
          <p:cNvPr name="TextBox 8" id="8"/>
          <p:cNvSpPr txBox="true"/>
          <p:nvPr/>
        </p:nvSpPr>
        <p:spPr>
          <a:xfrm rot="0">
            <a:off x="1166242" y="6343551"/>
            <a:ext cx="15435038" cy="2016125"/>
          </a:xfrm>
          <a:prstGeom prst="rect">
            <a:avLst/>
          </a:prstGeom>
        </p:spPr>
        <p:txBody>
          <a:bodyPr anchor="t" rtlCol="false" tIns="0" lIns="0" bIns="0" rIns="0">
            <a:spAutoFit/>
          </a:bodyPr>
          <a:lstStyle/>
          <a:p>
            <a:pPr algn="l">
              <a:lnSpc>
                <a:spcPts val="5200"/>
              </a:lnSpc>
            </a:pPr>
          </a:p>
          <a:p>
            <a:pPr algn="l">
              <a:lnSpc>
                <a:spcPts val="5200"/>
              </a:lnSpc>
            </a:pPr>
            <a:r>
              <a:rPr lang="en-US" sz="5000" b="true">
                <a:solidFill>
                  <a:srgbClr val="FFFFFF"/>
                </a:solidFill>
                <a:latin typeface="Raleway Heavy"/>
                <a:ea typeface="Raleway Heavy"/>
                <a:cs typeface="Raleway Heavy"/>
                <a:sym typeface="Raleway Heavy"/>
              </a:rPr>
              <a:t>Umer Raja - 26100063</a:t>
            </a:r>
          </a:p>
          <a:p>
            <a:pPr algn="l">
              <a:lnSpc>
                <a:spcPts val="5200"/>
              </a:lnSpc>
              <a:spcBef>
                <a:spcPct val="0"/>
              </a:spcBef>
            </a:pPr>
            <a:r>
              <a:rPr lang="en-US" b="true" sz="5000">
                <a:solidFill>
                  <a:srgbClr val="FFFFFF"/>
                </a:solidFill>
                <a:latin typeface="Raleway Heavy"/>
                <a:ea typeface="Raleway Heavy"/>
                <a:cs typeface="Raleway Heavy"/>
                <a:sym typeface="Raleway Heavy"/>
              </a:rPr>
              <a:t>Muhammad Ahmad Ashraf - 26100169</a:t>
            </a:r>
          </a:p>
        </p:txBody>
      </p:sp>
      <p:sp>
        <p:nvSpPr>
          <p:cNvPr name="TextBox 9" id="9"/>
          <p:cNvSpPr txBox="true"/>
          <p:nvPr/>
        </p:nvSpPr>
        <p:spPr>
          <a:xfrm rot="0">
            <a:off x="1166242" y="2832559"/>
            <a:ext cx="12763262" cy="1475281"/>
          </a:xfrm>
          <a:prstGeom prst="rect">
            <a:avLst/>
          </a:prstGeom>
        </p:spPr>
        <p:txBody>
          <a:bodyPr anchor="t" rtlCol="false" tIns="0" lIns="0" bIns="0" rIns="0">
            <a:spAutoFit/>
          </a:bodyPr>
          <a:lstStyle/>
          <a:p>
            <a:pPr algn="l">
              <a:lnSpc>
                <a:spcPts val="2868"/>
              </a:lnSpc>
            </a:pPr>
            <a:r>
              <a:rPr lang="en-US" sz="2758" u="sng" b="true">
                <a:solidFill>
                  <a:srgbClr val="FFFFFF"/>
                </a:solidFill>
                <a:latin typeface="Raleway Bold"/>
                <a:ea typeface="Raleway Bold"/>
                <a:cs typeface="Raleway Bold"/>
                <a:sym typeface="Raleway Bold"/>
              </a:rPr>
              <a:t>CS 437 Project:</a:t>
            </a:r>
          </a:p>
          <a:p>
            <a:pPr algn="l">
              <a:lnSpc>
                <a:spcPts val="2868"/>
              </a:lnSpc>
            </a:pPr>
          </a:p>
          <a:p>
            <a:pPr algn="l">
              <a:lnSpc>
                <a:spcPts val="2868"/>
              </a:lnSpc>
            </a:pPr>
            <a:r>
              <a:rPr lang="en-US" sz="2758" u="sng" b="true">
                <a:solidFill>
                  <a:srgbClr val="FFFFFF"/>
                </a:solidFill>
                <a:latin typeface="Raleway Bold"/>
                <a:ea typeface="Raleway Bold"/>
                <a:cs typeface="Raleway Bold"/>
                <a:sym typeface="Raleway Bold"/>
              </a:rPr>
              <a:t>VLM-Based Solutions for Early Alzheimer’s Disease Detection using MRI Data</a:t>
            </a:r>
          </a:p>
          <a:p>
            <a:pPr algn="l">
              <a:lnSpc>
                <a:spcPts val="2868"/>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283244">
            <a:off x="-4749643" y="4375423"/>
            <a:ext cx="10358005" cy="10410055"/>
          </a:xfrm>
          <a:custGeom>
            <a:avLst/>
            <a:gdLst/>
            <a:ahLst/>
            <a:cxnLst/>
            <a:rect r="r" b="b" t="t" l="l"/>
            <a:pathLst>
              <a:path h="10410055" w="10358005">
                <a:moveTo>
                  <a:pt x="10358005" y="0"/>
                </a:moveTo>
                <a:lnTo>
                  <a:pt x="0" y="0"/>
                </a:lnTo>
                <a:lnTo>
                  <a:pt x="0" y="10410055"/>
                </a:lnTo>
                <a:lnTo>
                  <a:pt x="10358005" y="10410055"/>
                </a:lnTo>
                <a:lnTo>
                  <a:pt x="10358005" y="0"/>
                </a:lnTo>
                <a:close/>
              </a:path>
            </a:pathLst>
          </a:custGeom>
          <a:blipFill>
            <a:blip r:embed="rId2"/>
            <a:stretch>
              <a:fillRect l="0" t="0" r="0" b="0"/>
            </a:stretch>
          </a:blipFill>
        </p:spPr>
      </p:sp>
      <p:sp>
        <p:nvSpPr>
          <p:cNvPr name="TextBox 3" id="3"/>
          <p:cNvSpPr txBox="true"/>
          <p:nvPr/>
        </p:nvSpPr>
        <p:spPr>
          <a:xfrm rot="0">
            <a:off x="281510" y="5960242"/>
            <a:ext cx="17858640" cy="4555285"/>
          </a:xfrm>
          <a:prstGeom prst="rect">
            <a:avLst/>
          </a:prstGeom>
        </p:spPr>
        <p:txBody>
          <a:bodyPr anchor="t" rtlCol="false" tIns="0" lIns="0" bIns="0" rIns="0">
            <a:spAutoFit/>
          </a:bodyPr>
          <a:lstStyle/>
          <a:p>
            <a:pPr algn="l" marL="530824" indent="-265412" lvl="1">
              <a:lnSpc>
                <a:spcPts val="2557"/>
              </a:lnSpc>
              <a:spcBef>
                <a:spcPct val="0"/>
              </a:spcBef>
              <a:buFont typeface="Arial"/>
              <a:buChar char="•"/>
            </a:pPr>
            <a:r>
              <a:rPr lang="en-US" b="true" sz="2458">
                <a:solidFill>
                  <a:srgbClr val="FFFFFF"/>
                </a:solidFill>
                <a:latin typeface="Raleway Bold"/>
                <a:ea typeface="Raleway Bold"/>
                <a:cs typeface="Raleway Bold"/>
                <a:sym typeface="Raleway Bold"/>
              </a:rPr>
              <a:t>Method</a:t>
            </a:r>
            <a:r>
              <a:rPr lang="en-US" sz="2458">
                <a:solidFill>
                  <a:srgbClr val="FFFFFF"/>
                </a:solidFill>
                <a:latin typeface="Raleway"/>
                <a:ea typeface="Raleway"/>
                <a:cs typeface="Raleway"/>
                <a:sym typeface="Raleway"/>
              </a:rPr>
              <a:t>: Participants describe a picture (Cookie Theft); speech is transcribed to text. A vision-language model (BLIP) computes similarities between image regions and textual descriptions, forming a graph of image–text nodes [1]. A Graph Convolutional Network then performs AD classification on the graph.</a:t>
            </a:r>
          </a:p>
          <a:p>
            <a:pPr algn="l">
              <a:lnSpc>
                <a:spcPts val="2557"/>
              </a:lnSpc>
              <a:spcBef>
                <a:spcPct val="0"/>
              </a:spcBef>
            </a:pPr>
          </a:p>
          <a:p>
            <a:pPr algn="l" marL="530824" indent="-265412" lvl="1">
              <a:lnSpc>
                <a:spcPts val="2557"/>
              </a:lnSpc>
              <a:spcBef>
                <a:spcPct val="0"/>
              </a:spcBef>
              <a:buFont typeface="Arial"/>
              <a:buChar char="•"/>
            </a:pPr>
            <a:r>
              <a:rPr lang="en-US" b="true" sz="2458">
                <a:solidFill>
                  <a:srgbClr val="FFFFFF"/>
                </a:solidFill>
                <a:latin typeface="Raleway Bold"/>
                <a:ea typeface="Raleway Bold"/>
                <a:cs typeface="Raleway Bold"/>
                <a:sym typeface="Raleway Bold"/>
              </a:rPr>
              <a:t>Key Result</a:t>
            </a:r>
            <a:r>
              <a:rPr lang="en-US" sz="2458">
                <a:solidFill>
                  <a:srgbClr val="FFFFFF"/>
                </a:solidFill>
                <a:latin typeface="Raleway"/>
                <a:ea typeface="Raleway"/>
                <a:cs typeface="Raleway"/>
                <a:sym typeface="Raleway"/>
              </a:rPr>
              <a:t>: Accuracy 88.7% on ADReSSo dataset (outperforming prior methods) [1]. Removing image-text edges drops performance, proving the multimodal graph is crucial [1].</a:t>
            </a:r>
          </a:p>
          <a:p>
            <a:pPr algn="l">
              <a:lnSpc>
                <a:spcPts val="2557"/>
              </a:lnSpc>
              <a:spcBef>
                <a:spcPct val="0"/>
              </a:spcBef>
            </a:pPr>
          </a:p>
          <a:p>
            <a:pPr algn="l" marL="530824" indent="-265412" lvl="1">
              <a:lnSpc>
                <a:spcPts val="2557"/>
              </a:lnSpc>
              <a:spcBef>
                <a:spcPct val="0"/>
              </a:spcBef>
              <a:buFont typeface="Arial"/>
              <a:buChar char="•"/>
            </a:pPr>
            <a:r>
              <a:rPr lang="en-US" b="true" sz="2458">
                <a:solidFill>
                  <a:srgbClr val="FFFFFF"/>
                </a:solidFill>
                <a:latin typeface="Raleway Bold"/>
                <a:ea typeface="Raleway Bold"/>
                <a:cs typeface="Raleway Bold"/>
                <a:sym typeface="Raleway Bold"/>
              </a:rPr>
              <a:t>Interpretability</a:t>
            </a:r>
            <a:r>
              <a:rPr lang="en-US" sz="2458">
                <a:solidFill>
                  <a:srgbClr val="FFFFFF"/>
                </a:solidFill>
                <a:latin typeface="Raleway"/>
                <a:ea typeface="Raleway"/>
                <a:cs typeface="Raleway"/>
                <a:sym typeface="Raleway"/>
              </a:rPr>
              <a:t>: Identifies which descriptive sentences/keywords contribute to the diagnosis [1], providing insight into cognitive deficits (e.g. missing details in AD patients’ descriptions).</a:t>
            </a:r>
          </a:p>
          <a:p>
            <a:pPr algn="l">
              <a:lnSpc>
                <a:spcPts val="2557"/>
              </a:lnSpc>
              <a:spcBef>
                <a:spcPct val="0"/>
              </a:spcBef>
            </a:pPr>
          </a:p>
          <a:p>
            <a:pPr algn="l" marL="530824" indent="-265412" lvl="1">
              <a:lnSpc>
                <a:spcPts val="2557"/>
              </a:lnSpc>
              <a:spcBef>
                <a:spcPct val="0"/>
              </a:spcBef>
              <a:buFont typeface="Arial"/>
              <a:buChar char="•"/>
            </a:pPr>
            <a:r>
              <a:rPr lang="en-US" b="true" sz="2458">
                <a:solidFill>
                  <a:srgbClr val="FFFFFF"/>
                </a:solidFill>
                <a:latin typeface="Raleway Bold"/>
                <a:ea typeface="Raleway Bold"/>
                <a:cs typeface="Raleway Bold"/>
                <a:sym typeface="Raleway Bold"/>
              </a:rPr>
              <a:t>Significance: </a:t>
            </a:r>
            <a:r>
              <a:rPr lang="en-US" sz="2458">
                <a:solidFill>
                  <a:srgbClr val="FFFFFF"/>
                </a:solidFill>
                <a:latin typeface="Raleway"/>
                <a:ea typeface="Raleway"/>
                <a:cs typeface="Raleway"/>
                <a:sym typeface="Raleway"/>
              </a:rPr>
              <a:t>This paper demonstrates that leveraging VLM-based image-text similarities in a graph framework enhances Alzheimer’s detection, validating the importance of multimodal contrastive learning for distinguishing cognitive impairments.</a:t>
            </a:r>
          </a:p>
          <a:p>
            <a:pPr algn="l">
              <a:lnSpc>
                <a:spcPts val="2557"/>
              </a:lnSpc>
              <a:spcBef>
                <a:spcPct val="0"/>
              </a:spcBef>
            </a:pPr>
          </a:p>
        </p:txBody>
      </p:sp>
      <p:sp>
        <p:nvSpPr>
          <p:cNvPr name="Freeform 4" id="4"/>
          <p:cNvSpPr/>
          <p:nvPr/>
        </p:nvSpPr>
        <p:spPr>
          <a:xfrm flipH="false" flipV="false" rot="0">
            <a:off x="5562874" y="2610260"/>
            <a:ext cx="7162251" cy="3222478"/>
          </a:xfrm>
          <a:custGeom>
            <a:avLst/>
            <a:gdLst/>
            <a:ahLst/>
            <a:cxnLst/>
            <a:rect r="r" b="b" t="t" l="l"/>
            <a:pathLst>
              <a:path h="3222478" w="7162251">
                <a:moveTo>
                  <a:pt x="0" y="0"/>
                </a:moveTo>
                <a:lnTo>
                  <a:pt x="7162252" y="0"/>
                </a:lnTo>
                <a:lnTo>
                  <a:pt x="7162252" y="3222478"/>
                </a:lnTo>
                <a:lnTo>
                  <a:pt x="0" y="3222478"/>
                </a:lnTo>
                <a:lnTo>
                  <a:pt x="0" y="0"/>
                </a:lnTo>
                <a:close/>
              </a:path>
            </a:pathLst>
          </a:custGeom>
          <a:blipFill>
            <a:blip r:embed="rId3"/>
            <a:stretch>
              <a:fillRect l="0" t="0" r="0" b="0"/>
            </a:stretch>
          </a:blipFill>
        </p:spPr>
      </p:sp>
      <p:sp>
        <p:nvSpPr>
          <p:cNvPr name="TextBox 5" id="5"/>
          <p:cNvSpPr txBox="true"/>
          <p:nvPr/>
        </p:nvSpPr>
        <p:spPr>
          <a:xfrm rot="0">
            <a:off x="1028700" y="852453"/>
            <a:ext cx="16364260" cy="1757807"/>
          </a:xfrm>
          <a:prstGeom prst="rect">
            <a:avLst/>
          </a:prstGeom>
        </p:spPr>
        <p:txBody>
          <a:bodyPr anchor="t" rtlCol="false" tIns="0" lIns="0" bIns="0" rIns="0">
            <a:spAutoFit/>
          </a:bodyPr>
          <a:lstStyle/>
          <a:p>
            <a:pPr algn="ctr">
              <a:lnSpc>
                <a:spcPts val="3119"/>
              </a:lnSpc>
              <a:spcBef>
                <a:spcPct val="0"/>
              </a:spcBef>
            </a:pPr>
            <a:r>
              <a:rPr lang="en-US" b="true" sz="2999">
                <a:solidFill>
                  <a:srgbClr val="FFFFFF"/>
                </a:solidFill>
                <a:latin typeface="Raleway Bold"/>
                <a:ea typeface="Raleway Bold"/>
                <a:cs typeface="Raleway Bold"/>
                <a:sym typeface="Raleway Bold"/>
              </a:rPr>
              <a:t>Alzheimer’s Disease Recogni</a:t>
            </a:r>
            <a:r>
              <a:rPr lang="en-US" b="true" sz="2999">
                <a:solidFill>
                  <a:srgbClr val="FFFFFF"/>
                </a:solidFill>
                <a:latin typeface="Raleway Bold"/>
                <a:ea typeface="Raleway Bold"/>
                <a:cs typeface="Raleway Bold"/>
                <a:sym typeface="Raleway Bold"/>
              </a:rPr>
              <a:t>tion Using Graph Neural Network by Leveraging Image-Text Similarity from VLM</a:t>
            </a:r>
          </a:p>
          <a:p>
            <a:pPr algn="ctr">
              <a:lnSpc>
                <a:spcPts val="3119"/>
              </a:lnSpc>
              <a:spcBef>
                <a:spcPct val="0"/>
              </a:spcBef>
            </a:pPr>
          </a:p>
          <a:p>
            <a:pPr algn="ctr">
              <a:lnSpc>
                <a:spcPts val="2287"/>
              </a:lnSpc>
              <a:spcBef>
                <a:spcPct val="0"/>
              </a:spcBef>
            </a:pPr>
            <a:r>
              <a:rPr lang="en-US" sz="2199">
                <a:solidFill>
                  <a:srgbClr val="FFFFFF"/>
                </a:solidFill>
                <a:latin typeface="Raleway"/>
                <a:ea typeface="Raleway"/>
                <a:cs typeface="Raleway"/>
                <a:sym typeface="Raleway"/>
                <a:hlinkClick r:id="rId4" tooltip="https://arxiv.org/search/cs?searchtype=author&amp;query=Chiumento,+F"/>
              </a:rPr>
              <a:t>Francesco Chiument</a:t>
            </a:r>
            <a:r>
              <a:rPr lang="en-US" sz="2199">
                <a:solidFill>
                  <a:srgbClr val="FFFFFF"/>
                </a:solidFill>
                <a:latin typeface="Raleway"/>
                <a:ea typeface="Raleway"/>
                <a:cs typeface="Raleway"/>
                <a:sym typeface="Raleway"/>
              </a:rPr>
              <a:t>o</a:t>
            </a:r>
            <a:r>
              <a:rPr lang="en-US" sz="2199">
                <a:solidFill>
                  <a:srgbClr val="FFFFFF"/>
                </a:solidFill>
                <a:latin typeface="Raleway"/>
                <a:ea typeface="Raleway"/>
                <a:cs typeface="Raleway"/>
                <a:sym typeface="Raleway"/>
              </a:rPr>
              <a:t>, </a:t>
            </a:r>
            <a:r>
              <a:rPr lang="en-US" sz="2199">
                <a:solidFill>
                  <a:srgbClr val="FFFFFF"/>
                </a:solidFill>
                <a:latin typeface="Raleway"/>
                <a:ea typeface="Raleway"/>
                <a:cs typeface="Raleway"/>
                <a:sym typeface="Raleway"/>
                <a:hlinkClick r:id="rId5" tooltip="https://arxiv.org/search/cs?searchtype=author&amp;query=Liu,+M"/>
              </a:rPr>
              <a:t>Mingming Li</a:t>
            </a:r>
            <a:r>
              <a:rPr lang="en-US" sz="2199">
                <a:solidFill>
                  <a:srgbClr val="FFFFFF"/>
                </a:solidFill>
                <a:latin typeface="Raleway"/>
                <a:ea typeface="Raleway"/>
                <a:cs typeface="Raleway"/>
                <a:sym typeface="Raleway"/>
              </a:rPr>
              <a:t>u (2024)</a:t>
            </a:r>
          </a:p>
          <a:p>
            <a:pPr algn="ctr">
              <a:lnSpc>
                <a:spcPts val="2287"/>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283244">
            <a:off x="-4749643" y="4375423"/>
            <a:ext cx="10358005" cy="10410055"/>
          </a:xfrm>
          <a:custGeom>
            <a:avLst/>
            <a:gdLst/>
            <a:ahLst/>
            <a:cxnLst/>
            <a:rect r="r" b="b" t="t" l="l"/>
            <a:pathLst>
              <a:path h="10410055" w="10358005">
                <a:moveTo>
                  <a:pt x="10358005" y="0"/>
                </a:moveTo>
                <a:lnTo>
                  <a:pt x="0" y="0"/>
                </a:lnTo>
                <a:lnTo>
                  <a:pt x="0" y="10410055"/>
                </a:lnTo>
                <a:lnTo>
                  <a:pt x="10358005" y="10410055"/>
                </a:lnTo>
                <a:lnTo>
                  <a:pt x="10358005" y="0"/>
                </a:lnTo>
                <a:close/>
              </a:path>
            </a:pathLst>
          </a:custGeom>
          <a:blipFill>
            <a:blip r:embed="rId2"/>
            <a:stretch>
              <a:fillRect l="0" t="0" r="0" b="0"/>
            </a:stretch>
          </a:blipFill>
        </p:spPr>
      </p:sp>
      <p:sp>
        <p:nvSpPr>
          <p:cNvPr name="TextBox 3" id="3"/>
          <p:cNvSpPr txBox="true"/>
          <p:nvPr/>
        </p:nvSpPr>
        <p:spPr>
          <a:xfrm rot="0">
            <a:off x="381742" y="3544051"/>
            <a:ext cx="17524517" cy="6550708"/>
          </a:xfrm>
          <a:prstGeom prst="rect">
            <a:avLst/>
          </a:prstGeom>
        </p:spPr>
        <p:txBody>
          <a:bodyPr anchor="t" rtlCol="false" tIns="0" lIns="0" bIns="0" rIns="0">
            <a:spAutoFit/>
          </a:bodyPr>
          <a:lstStyle/>
          <a:p>
            <a:pPr algn="l" marL="530824" indent="-265412" lvl="1">
              <a:lnSpc>
                <a:spcPts val="3270"/>
              </a:lnSpc>
              <a:buFont typeface="Arial"/>
              <a:buChar char="•"/>
            </a:pPr>
            <a:r>
              <a:rPr lang="en-US" b="true" sz="2458">
                <a:solidFill>
                  <a:srgbClr val="FFFFFF"/>
                </a:solidFill>
                <a:latin typeface="Raleway Bold"/>
                <a:ea typeface="Raleway Bold"/>
                <a:cs typeface="Raleway Bold"/>
                <a:sym typeface="Raleway Bold"/>
              </a:rPr>
              <a:t>Method</a:t>
            </a:r>
            <a:r>
              <a:rPr lang="en-US" sz="2458">
                <a:solidFill>
                  <a:srgbClr val="FFFFFF"/>
                </a:solidFill>
                <a:latin typeface="Raleway"/>
                <a:ea typeface="Raleway"/>
                <a:cs typeface="Raleway"/>
                <a:sym typeface="Raleway"/>
              </a:rPr>
              <a:t>:</a:t>
            </a:r>
            <a:r>
              <a:rPr lang="en-US" sz="2458">
                <a:solidFill>
                  <a:srgbClr val="FFFFFF"/>
                </a:solidFill>
                <a:latin typeface="Raleway"/>
                <a:ea typeface="Raleway"/>
                <a:cs typeface="Raleway"/>
                <a:sym typeface="Raleway"/>
              </a:rPr>
              <a:t> Deve</a:t>
            </a:r>
            <a:r>
              <a:rPr lang="en-US" sz="2458">
                <a:solidFill>
                  <a:srgbClr val="FFFFFF"/>
                </a:solidFill>
                <a:latin typeface="Raleway"/>
                <a:ea typeface="Raleway"/>
                <a:cs typeface="Raleway"/>
                <a:sym typeface="Raleway"/>
              </a:rPr>
              <a:t>loped an explainable VLM for MRI-based AD diagnosis [2].</a:t>
            </a:r>
            <a:r>
              <a:rPr lang="en-US" sz="2458">
                <a:solidFill>
                  <a:srgbClr val="FFFFFF"/>
                </a:solidFill>
                <a:latin typeface="Raleway"/>
                <a:ea typeface="Raleway"/>
                <a:cs typeface="Raleway"/>
                <a:sym typeface="Raleway"/>
              </a:rPr>
              <a:t> Built on a pre-trained BiomedCLIP model, VisTA was fine-tuned (with only 170 sample pairs) using contrastive learning to align MRI images with expert-verified text descriptions of brain abnormalities [2].</a:t>
            </a:r>
          </a:p>
          <a:p>
            <a:pPr algn="l">
              <a:lnSpc>
                <a:spcPts val="3270"/>
              </a:lnSpc>
            </a:pPr>
          </a:p>
          <a:p>
            <a:pPr algn="l" marL="530824" indent="-265412" lvl="1">
              <a:lnSpc>
                <a:spcPts val="3270"/>
              </a:lnSpc>
              <a:buFont typeface="Arial"/>
              <a:buChar char="•"/>
            </a:pPr>
            <a:r>
              <a:rPr lang="en-US" b="true" sz="2458">
                <a:solidFill>
                  <a:srgbClr val="FFFFFF"/>
                </a:solidFill>
                <a:latin typeface="Raleway Bold"/>
                <a:ea typeface="Raleway Bold"/>
                <a:cs typeface="Raleway Bold"/>
                <a:sym typeface="Raleway Bold"/>
              </a:rPr>
              <a:t>Outputs</a:t>
            </a:r>
            <a:r>
              <a:rPr lang="en-US" sz="2458">
                <a:solidFill>
                  <a:srgbClr val="FFFFFF"/>
                </a:solidFill>
                <a:latin typeface="Raleway"/>
                <a:ea typeface="Raleway"/>
                <a:cs typeface="Raleway"/>
                <a:sym typeface="Raleway"/>
              </a:rPr>
              <a:t>: For each patient, VisTA yields (1) predicted brain abnormality type, (2) similar reference cases, (3) an evidence-based text explanation, and (4) the AD vs. healthy prediction [2].</a:t>
            </a:r>
          </a:p>
          <a:p>
            <a:pPr algn="l">
              <a:lnSpc>
                <a:spcPts val="3270"/>
              </a:lnSpc>
            </a:pPr>
          </a:p>
          <a:p>
            <a:pPr algn="l" marL="530824" indent="-265412" lvl="1">
              <a:lnSpc>
                <a:spcPts val="3270"/>
              </a:lnSpc>
              <a:buFont typeface="Arial"/>
              <a:buChar char="•"/>
            </a:pPr>
            <a:r>
              <a:rPr lang="en-US" b="true" sz="2458">
                <a:solidFill>
                  <a:srgbClr val="FFFFFF"/>
                </a:solidFill>
                <a:latin typeface="Raleway Bold"/>
                <a:ea typeface="Raleway Bold"/>
                <a:cs typeface="Raleway Bold"/>
                <a:sym typeface="Raleway Bold"/>
              </a:rPr>
              <a:t>Findings</a:t>
            </a:r>
            <a:r>
              <a:rPr lang="en-US" sz="2458">
                <a:solidFill>
                  <a:srgbClr val="FFFFFF"/>
                </a:solidFill>
                <a:latin typeface="Raleway"/>
                <a:ea typeface="Raleway"/>
                <a:cs typeface="Raleway"/>
                <a:sym typeface="Raleway"/>
              </a:rPr>
              <a:t>: Achieved 88% AD diagnostic accuracy (AUC 0.82), substantially higher than baseline vision-only models [2]. Also obtained 74% accuracy (AUC 0.87) in retrieving the correct abnormality from images [2].</a:t>
            </a:r>
          </a:p>
          <a:p>
            <a:pPr algn="l">
              <a:lnSpc>
                <a:spcPts val="3270"/>
              </a:lnSpc>
            </a:pPr>
          </a:p>
          <a:p>
            <a:pPr algn="l" marL="530824" indent="-265412" lvl="1">
              <a:lnSpc>
                <a:spcPts val="3270"/>
              </a:lnSpc>
              <a:buFont typeface="Arial"/>
              <a:buChar char="•"/>
            </a:pPr>
            <a:r>
              <a:rPr lang="en-US" b="true" sz="2458">
                <a:solidFill>
                  <a:srgbClr val="FFFFFF"/>
                </a:solidFill>
                <a:latin typeface="Raleway Bold"/>
                <a:ea typeface="Raleway Bold"/>
                <a:cs typeface="Raleway Bold"/>
                <a:sym typeface="Raleway Bold"/>
              </a:rPr>
              <a:t>Explainability</a:t>
            </a:r>
            <a:r>
              <a:rPr lang="en-US" sz="2458">
                <a:solidFill>
                  <a:srgbClr val="FFFFFF"/>
                </a:solidFill>
                <a:latin typeface="Raleway"/>
                <a:ea typeface="Raleway"/>
                <a:cs typeface="Raleway"/>
                <a:sym typeface="Raleway"/>
              </a:rPr>
              <a:t>: Model-generated explanations closely matched physicians’ explanations [2]. VisTA effectively bridged the gap between a black-box classifier and clinical reasoning by providing textual justifications for its decisions.</a:t>
            </a:r>
          </a:p>
          <a:p>
            <a:pPr algn="l">
              <a:lnSpc>
                <a:spcPts val="3270"/>
              </a:lnSpc>
            </a:pPr>
          </a:p>
          <a:p>
            <a:pPr algn="l" marL="530824" indent="-265412" lvl="1">
              <a:lnSpc>
                <a:spcPts val="3270"/>
              </a:lnSpc>
              <a:buFont typeface="Arial"/>
              <a:buChar char="•"/>
            </a:pPr>
            <a:r>
              <a:rPr lang="en-US" b="true" sz="2458">
                <a:solidFill>
                  <a:srgbClr val="FFFFFF"/>
                </a:solidFill>
                <a:latin typeface="Raleway Bold"/>
                <a:ea typeface="Raleway Bold"/>
                <a:cs typeface="Raleway Bold"/>
                <a:sym typeface="Raleway Bold"/>
              </a:rPr>
              <a:t>Significance: </a:t>
            </a:r>
            <a:r>
              <a:rPr lang="en-US" sz="2458">
                <a:solidFill>
                  <a:srgbClr val="FFFFFF"/>
                </a:solidFill>
                <a:latin typeface="Raleway"/>
                <a:ea typeface="Raleway"/>
                <a:cs typeface="Raleway"/>
                <a:sym typeface="Raleway"/>
              </a:rPr>
              <a:t>Introduces a novel structured pipeline for Alzheimer’s Disease Detection results using VLMs.</a:t>
            </a:r>
          </a:p>
          <a:p>
            <a:pPr algn="l">
              <a:lnSpc>
                <a:spcPts val="3270"/>
              </a:lnSpc>
            </a:pPr>
          </a:p>
          <a:p>
            <a:pPr algn="l">
              <a:lnSpc>
                <a:spcPts val="3270"/>
              </a:lnSpc>
            </a:pPr>
          </a:p>
        </p:txBody>
      </p:sp>
      <p:sp>
        <p:nvSpPr>
          <p:cNvPr name="TextBox 4" id="4"/>
          <p:cNvSpPr txBox="true"/>
          <p:nvPr/>
        </p:nvSpPr>
        <p:spPr>
          <a:xfrm rot="0">
            <a:off x="654843" y="1066800"/>
            <a:ext cx="16760004" cy="1760855"/>
          </a:xfrm>
          <a:prstGeom prst="rect">
            <a:avLst/>
          </a:prstGeom>
        </p:spPr>
        <p:txBody>
          <a:bodyPr anchor="t" rtlCol="false" tIns="0" lIns="0" bIns="0" rIns="0">
            <a:spAutoFit/>
          </a:bodyPr>
          <a:lstStyle/>
          <a:p>
            <a:pPr algn="ctr">
              <a:lnSpc>
                <a:spcPts val="3120"/>
              </a:lnSpc>
              <a:spcBef>
                <a:spcPct val="0"/>
              </a:spcBef>
            </a:pPr>
            <a:r>
              <a:rPr lang="en-US" b="true" sz="3000">
                <a:solidFill>
                  <a:srgbClr val="FFFFFF"/>
                </a:solidFill>
                <a:latin typeface="Raleway Bold"/>
                <a:ea typeface="Raleway Bold"/>
                <a:cs typeface="Raleway Bold"/>
                <a:sym typeface="Raleway Bold"/>
              </a:rPr>
              <a:t>VisTA: Vision-Text A</a:t>
            </a:r>
            <a:r>
              <a:rPr lang="en-US" b="true" sz="3000">
                <a:solidFill>
                  <a:srgbClr val="FFFFFF"/>
                </a:solidFill>
                <a:latin typeface="Raleway Bold"/>
                <a:ea typeface="Raleway Bold"/>
                <a:cs typeface="Raleway Bold"/>
                <a:sym typeface="Raleway Bold"/>
              </a:rPr>
              <a:t>lignment Model with Contrastive Learning for Explainable Alzheimer’s Disease Diagnosis</a:t>
            </a:r>
          </a:p>
          <a:p>
            <a:pPr algn="ctr">
              <a:lnSpc>
                <a:spcPts val="2496"/>
              </a:lnSpc>
              <a:spcBef>
                <a:spcPct val="0"/>
              </a:spcBef>
            </a:pPr>
          </a:p>
          <a:p>
            <a:pPr algn="ctr">
              <a:lnSpc>
                <a:spcPts val="2599"/>
              </a:lnSpc>
              <a:spcBef>
                <a:spcPct val="0"/>
              </a:spcBef>
            </a:pPr>
            <a:r>
              <a:rPr lang="en-US" sz="2499">
                <a:solidFill>
                  <a:srgbClr val="FFFFFF"/>
                </a:solidFill>
                <a:latin typeface="Raleway"/>
                <a:ea typeface="Raleway"/>
                <a:cs typeface="Raleway"/>
                <a:sym typeface="Raleway"/>
              </a:rPr>
              <a:t>Can et al. (2025)</a:t>
            </a:r>
          </a:p>
          <a:p>
            <a:pPr algn="ctr">
              <a:lnSpc>
                <a:spcPts val="259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283244">
            <a:off x="-4749643" y="4375423"/>
            <a:ext cx="10358005" cy="10410055"/>
          </a:xfrm>
          <a:custGeom>
            <a:avLst/>
            <a:gdLst/>
            <a:ahLst/>
            <a:cxnLst/>
            <a:rect r="r" b="b" t="t" l="l"/>
            <a:pathLst>
              <a:path h="10410055" w="10358005">
                <a:moveTo>
                  <a:pt x="10358005" y="0"/>
                </a:moveTo>
                <a:lnTo>
                  <a:pt x="0" y="0"/>
                </a:lnTo>
                <a:lnTo>
                  <a:pt x="0" y="10410055"/>
                </a:lnTo>
                <a:lnTo>
                  <a:pt x="10358005" y="10410055"/>
                </a:lnTo>
                <a:lnTo>
                  <a:pt x="10358005" y="0"/>
                </a:lnTo>
                <a:close/>
              </a:path>
            </a:pathLst>
          </a:custGeom>
          <a:blipFill>
            <a:blip r:embed="rId2"/>
            <a:stretch>
              <a:fillRect l="0" t="0" r="0" b="0"/>
            </a:stretch>
          </a:blipFill>
        </p:spPr>
      </p:sp>
      <p:sp>
        <p:nvSpPr>
          <p:cNvPr name="TextBox 3" id="3"/>
          <p:cNvSpPr txBox="true"/>
          <p:nvPr/>
        </p:nvSpPr>
        <p:spPr>
          <a:xfrm rot="0">
            <a:off x="0" y="767848"/>
            <a:ext cx="17679700" cy="2013061"/>
          </a:xfrm>
          <a:prstGeom prst="rect">
            <a:avLst/>
          </a:prstGeom>
        </p:spPr>
        <p:txBody>
          <a:bodyPr anchor="t" rtlCol="false" tIns="0" lIns="0" bIns="0" rIns="0">
            <a:spAutoFit/>
          </a:bodyPr>
          <a:lstStyle/>
          <a:p>
            <a:pPr algn="ctr">
              <a:lnSpc>
                <a:spcPts val="3301"/>
              </a:lnSpc>
              <a:spcBef>
                <a:spcPct val="0"/>
              </a:spcBef>
            </a:pPr>
            <a:r>
              <a:rPr lang="en-US" b="true" sz="3174">
                <a:solidFill>
                  <a:srgbClr val="FFFFFF"/>
                </a:solidFill>
                <a:latin typeface="Raleway Bold"/>
                <a:ea typeface="Raleway Bold"/>
                <a:cs typeface="Raleway Bold"/>
                <a:sym typeface="Raleway Bold"/>
              </a:rPr>
              <a:t>Leveraging Multimodal Models for Enhanced Neuroimaging Diagnostics in Alzheimer’s Disease</a:t>
            </a:r>
          </a:p>
          <a:p>
            <a:pPr algn="ctr">
              <a:lnSpc>
                <a:spcPts val="3301"/>
              </a:lnSpc>
              <a:spcBef>
                <a:spcPct val="0"/>
              </a:spcBef>
            </a:pPr>
          </a:p>
          <a:p>
            <a:pPr algn="ctr">
              <a:lnSpc>
                <a:spcPts val="2885"/>
              </a:lnSpc>
              <a:spcBef>
                <a:spcPct val="0"/>
              </a:spcBef>
            </a:pPr>
            <a:r>
              <a:rPr lang="en-US" sz="2774">
                <a:solidFill>
                  <a:srgbClr val="FFFFFF"/>
                </a:solidFill>
                <a:latin typeface="Raleway"/>
                <a:ea typeface="Raleway"/>
                <a:cs typeface="Raleway"/>
                <a:sym typeface="Raleway"/>
              </a:rPr>
              <a:t>Chiumento et al. (2024)</a:t>
            </a:r>
          </a:p>
          <a:p>
            <a:pPr algn="ctr">
              <a:lnSpc>
                <a:spcPts val="2885"/>
              </a:lnSpc>
              <a:spcBef>
                <a:spcPct val="0"/>
              </a:spcBef>
            </a:pPr>
          </a:p>
        </p:txBody>
      </p:sp>
      <p:sp>
        <p:nvSpPr>
          <p:cNvPr name="TextBox 4" id="4"/>
          <p:cNvSpPr txBox="true"/>
          <p:nvPr/>
        </p:nvSpPr>
        <p:spPr>
          <a:xfrm rot="0">
            <a:off x="560590" y="2749880"/>
            <a:ext cx="16698710" cy="7779432"/>
          </a:xfrm>
          <a:prstGeom prst="rect">
            <a:avLst/>
          </a:prstGeom>
        </p:spPr>
        <p:txBody>
          <a:bodyPr anchor="t" rtlCol="false" tIns="0" lIns="0" bIns="0" rIns="0">
            <a:spAutoFit/>
          </a:bodyPr>
          <a:lstStyle/>
          <a:p>
            <a:pPr algn="l" marL="530829" indent="-265415" lvl="1">
              <a:lnSpc>
                <a:spcPts val="3270"/>
              </a:lnSpc>
              <a:buFont typeface="Arial"/>
              <a:buChar char="•"/>
            </a:pPr>
            <a:r>
              <a:rPr lang="en-US" b="true" sz="2458">
                <a:solidFill>
                  <a:srgbClr val="FFFFFF"/>
                </a:solidFill>
                <a:latin typeface="Raleway Bold"/>
                <a:ea typeface="Raleway Bold"/>
                <a:cs typeface="Raleway Bold"/>
                <a:sym typeface="Raleway Bold"/>
              </a:rPr>
              <a:t>P</a:t>
            </a:r>
            <a:r>
              <a:rPr lang="en-US" b="true" sz="2458">
                <a:solidFill>
                  <a:srgbClr val="FFFFFF"/>
                </a:solidFill>
                <a:latin typeface="Raleway Bold"/>
                <a:ea typeface="Raleway Bold"/>
                <a:cs typeface="Raleway Bold"/>
                <a:sym typeface="Raleway Bold"/>
              </a:rPr>
              <a:t>roblem</a:t>
            </a:r>
            <a:r>
              <a:rPr lang="en-US" sz="2458">
                <a:solidFill>
                  <a:srgbClr val="FFFFFF"/>
                </a:solidFill>
                <a:latin typeface="Raleway"/>
                <a:ea typeface="Raleway"/>
                <a:cs typeface="Raleway"/>
                <a:sym typeface="Raleway"/>
              </a:rPr>
              <a:t>: AD MRI datasets lack text reports (unlike radiology images with written findings) [3], limiting direct VLM training.</a:t>
            </a:r>
          </a:p>
          <a:p>
            <a:pPr algn="l">
              <a:lnSpc>
                <a:spcPts val="3270"/>
              </a:lnSpc>
            </a:pPr>
          </a:p>
          <a:p>
            <a:pPr algn="l" marL="530829" indent="-265415" lvl="1">
              <a:lnSpc>
                <a:spcPts val="3270"/>
              </a:lnSpc>
              <a:buFont typeface="Arial"/>
              <a:buChar char="•"/>
            </a:pPr>
            <a:r>
              <a:rPr lang="en-US" b="true" sz="2458">
                <a:solidFill>
                  <a:srgbClr val="FFFFFF"/>
                </a:solidFill>
                <a:latin typeface="Raleway Bold"/>
                <a:ea typeface="Raleway Bold"/>
                <a:cs typeface="Raleway Bold"/>
                <a:sym typeface="Raleway Bold"/>
              </a:rPr>
              <a:t>Solution</a:t>
            </a:r>
            <a:r>
              <a:rPr lang="en-US" sz="2458">
                <a:solidFill>
                  <a:srgbClr val="FFFFFF"/>
                </a:solidFill>
                <a:latin typeface="Raleway"/>
                <a:ea typeface="Raleway"/>
                <a:cs typeface="Raleway"/>
                <a:sym typeface="Raleway"/>
              </a:rPr>
              <a:t>: GPT-generated reports as surrogate ground truth [3]. Structured data from OASIS-4 (demographics, cognitive scores, etc.) were input to a GPT-4-based model to produce synthetic diagnostic reports describing MRI findings [3]. These reports (e.g. noting atrophy patterns) were paired with the MRI scans for training.</a:t>
            </a:r>
          </a:p>
          <a:p>
            <a:pPr algn="l">
              <a:lnSpc>
                <a:spcPts val="3270"/>
              </a:lnSpc>
            </a:pPr>
          </a:p>
          <a:p>
            <a:pPr algn="l" marL="530829" indent="-265415" lvl="1">
              <a:lnSpc>
                <a:spcPts val="3270"/>
              </a:lnSpc>
              <a:buFont typeface="Arial"/>
              <a:buChar char="•"/>
            </a:pPr>
            <a:r>
              <a:rPr lang="en-US" b="true" sz="2458">
                <a:solidFill>
                  <a:srgbClr val="FFFFFF"/>
                </a:solidFill>
                <a:latin typeface="Raleway Bold"/>
                <a:ea typeface="Raleway Bold"/>
                <a:cs typeface="Raleway Bold"/>
                <a:sym typeface="Raleway Bold"/>
              </a:rPr>
              <a:t>VLM Model</a:t>
            </a:r>
            <a:r>
              <a:rPr lang="en-US" sz="2458">
                <a:solidFill>
                  <a:srgbClr val="FFFFFF"/>
                </a:solidFill>
                <a:latin typeface="Raleway"/>
                <a:ea typeface="Raleway"/>
                <a:cs typeface="Raleway"/>
                <a:sym typeface="Raleway"/>
              </a:rPr>
              <a:t>: Used BiomedCLIP (image encoder) and T5 (text generator) to translate MRI images into a neurological report [3]. Essentially, the model learned to “describe” an MRI in clinical terms, having been trained on the GPT-simulated descriptions.</a:t>
            </a:r>
          </a:p>
          <a:p>
            <a:pPr algn="l">
              <a:lnSpc>
                <a:spcPts val="3270"/>
              </a:lnSpc>
            </a:pPr>
          </a:p>
          <a:p>
            <a:pPr algn="l" marL="530829" indent="-265415" lvl="1">
              <a:lnSpc>
                <a:spcPts val="3270"/>
              </a:lnSpc>
              <a:buFont typeface="Arial"/>
              <a:buChar char="•"/>
            </a:pPr>
            <a:r>
              <a:rPr lang="en-US" b="true" sz="2458">
                <a:solidFill>
                  <a:srgbClr val="FFFFFF"/>
                </a:solidFill>
                <a:latin typeface="Raleway Bold"/>
                <a:ea typeface="Raleway Bold"/>
                <a:cs typeface="Raleway Bold"/>
                <a:sym typeface="Raleway Bold"/>
              </a:rPr>
              <a:t>Results</a:t>
            </a:r>
            <a:r>
              <a:rPr lang="en-US" sz="2458">
                <a:solidFill>
                  <a:srgbClr val="FFFFFF"/>
                </a:solidFill>
                <a:latin typeface="Raleway"/>
                <a:ea typeface="Raleway"/>
                <a:cs typeface="Raleway"/>
                <a:sym typeface="Raleway"/>
              </a:rPr>
              <a:t>: Generated texts showed good alignment with expected content. Achieved BLEU-4 ≈ 0.18 and ROUGE-L ≈ 0.37 against the synthetic ground truth [3], indicating the model can produce relevant medical observations.</a:t>
            </a:r>
          </a:p>
          <a:p>
            <a:pPr algn="l">
              <a:lnSpc>
                <a:spcPts val="3270"/>
              </a:lnSpc>
            </a:pPr>
          </a:p>
          <a:p>
            <a:pPr algn="l" marL="530829" indent="-265415" lvl="1">
              <a:lnSpc>
                <a:spcPts val="3270"/>
              </a:lnSpc>
              <a:buFont typeface="Arial"/>
              <a:buChar char="•"/>
            </a:pPr>
            <a:r>
              <a:rPr lang="en-US" b="true" sz="2458">
                <a:solidFill>
                  <a:srgbClr val="FFFFFF"/>
                </a:solidFill>
                <a:latin typeface="Raleway Bold"/>
                <a:ea typeface="Raleway Bold"/>
                <a:cs typeface="Raleway Bold"/>
                <a:sym typeface="Raleway Bold"/>
              </a:rPr>
              <a:t>Significance</a:t>
            </a:r>
            <a:r>
              <a:rPr lang="en-US" b="true" sz="2458">
                <a:solidFill>
                  <a:srgbClr val="FFFFFF"/>
                </a:solidFill>
                <a:latin typeface="Raleway Bold"/>
                <a:ea typeface="Raleway Bold"/>
                <a:cs typeface="Raleway Bold"/>
                <a:sym typeface="Raleway Bold"/>
              </a:rPr>
              <a:t>:</a:t>
            </a:r>
            <a:r>
              <a:rPr lang="en-US" sz="2458">
                <a:solidFill>
                  <a:srgbClr val="FFFFFF"/>
                </a:solidFill>
                <a:latin typeface="Raleway"/>
                <a:ea typeface="Raleway"/>
                <a:cs typeface="Raleway"/>
                <a:sym typeface="Raleway"/>
              </a:rPr>
              <a:t> Demonstrated a novel way to bootstrap vision-language models for AD without needing real expert reports, by leveraging large language models to create training data. This paves the way for richer multimodal MRI models and suggests future work combining such report-generation with diagnosis.</a:t>
            </a:r>
          </a:p>
          <a:p>
            <a:pPr algn="l">
              <a:lnSpc>
                <a:spcPts val="3270"/>
              </a:lnSpc>
            </a:pPr>
          </a:p>
          <a:p>
            <a:pPr algn="l" marL="530829" indent="-265415" lvl="1">
              <a:lnSpc>
                <a:spcPts val="3270"/>
              </a:lnSpc>
              <a:buAutoNum type="arabicPeriod" startAt="1"/>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283244">
            <a:off x="-4749643" y="4375423"/>
            <a:ext cx="10358005" cy="10410055"/>
          </a:xfrm>
          <a:custGeom>
            <a:avLst/>
            <a:gdLst/>
            <a:ahLst/>
            <a:cxnLst/>
            <a:rect r="r" b="b" t="t" l="l"/>
            <a:pathLst>
              <a:path h="10410055" w="10358005">
                <a:moveTo>
                  <a:pt x="10358005" y="0"/>
                </a:moveTo>
                <a:lnTo>
                  <a:pt x="0" y="0"/>
                </a:lnTo>
                <a:lnTo>
                  <a:pt x="0" y="10410055"/>
                </a:lnTo>
                <a:lnTo>
                  <a:pt x="10358005" y="10410055"/>
                </a:lnTo>
                <a:lnTo>
                  <a:pt x="10358005" y="0"/>
                </a:lnTo>
                <a:close/>
              </a:path>
            </a:pathLst>
          </a:custGeom>
          <a:blipFill>
            <a:blip r:embed="rId2"/>
            <a:stretch>
              <a:fillRect l="0" t="0" r="0" b="0"/>
            </a:stretch>
          </a:blipFill>
        </p:spPr>
      </p:sp>
      <p:sp>
        <p:nvSpPr>
          <p:cNvPr name="TextBox 3" id="3"/>
          <p:cNvSpPr txBox="true"/>
          <p:nvPr/>
        </p:nvSpPr>
        <p:spPr>
          <a:xfrm rot="0">
            <a:off x="257175" y="2522082"/>
            <a:ext cx="17614965" cy="7119243"/>
          </a:xfrm>
          <a:prstGeom prst="rect">
            <a:avLst/>
          </a:prstGeom>
        </p:spPr>
        <p:txBody>
          <a:bodyPr anchor="t" rtlCol="false" tIns="0" lIns="0" bIns="0" rIns="0">
            <a:spAutoFit/>
          </a:bodyPr>
          <a:lstStyle/>
          <a:p>
            <a:pPr algn="l" marL="530824" indent="-265412" lvl="1">
              <a:lnSpc>
                <a:spcPts val="3368"/>
              </a:lnSpc>
              <a:buAutoNum type="arabicPeriod" startAt="1"/>
            </a:pPr>
            <a:r>
              <a:rPr lang="en-US" b="true" sz="2458">
                <a:solidFill>
                  <a:srgbClr val="FFFFFF"/>
                </a:solidFill>
                <a:latin typeface="Raleway Bold"/>
                <a:ea typeface="Raleway Bold"/>
                <a:cs typeface="Raleway Bold"/>
                <a:sym typeface="Raleway Bold"/>
              </a:rPr>
              <a:t>Me</a:t>
            </a:r>
            <a:r>
              <a:rPr lang="en-US" b="true" sz="2458">
                <a:solidFill>
                  <a:srgbClr val="FFFFFF"/>
                </a:solidFill>
                <a:latin typeface="Raleway Bold"/>
                <a:ea typeface="Raleway Bold"/>
                <a:cs typeface="Raleway Bold"/>
                <a:sym typeface="Raleway Bold"/>
              </a:rPr>
              <a:t>thod</a:t>
            </a:r>
            <a:r>
              <a:rPr lang="en-US" sz="2458">
                <a:solidFill>
                  <a:srgbClr val="FFFFFF"/>
                </a:solidFill>
                <a:latin typeface="Raleway"/>
                <a:ea typeface="Raleway"/>
                <a:cs typeface="Raleway"/>
                <a:sym typeface="Raleway"/>
              </a:rPr>
              <a:t>: Incorporated a Large Language Model (LLM) to utilize non-imaging data alongside MRI for AD prediction [4]. While MRI provides structural biomarkers, the LLM ingests patient metadata (demographics, cognitive test scores, genetic info, etc.) and fuses it with imaging outputs.</a:t>
            </a:r>
          </a:p>
          <a:p>
            <a:pPr algn="l">
              <a:lnSpc>
                <a:spcPts val="3368"/>
              </a:lnSpc>
            </a:pPr>
          </a:p>
          <a:p>
            <a:pPr algn="l" marL="530824" indent="-265412" lvl="1">
              <a:lnSpc>
                <a:spcPts val="3368"/>
              </a:lnSpc>
              <a:buFont typeface="Arial"/>
              <a:buChar char="•"/>
            </a:pPr>
            <a:r>
              <a:rPr lang="en-US" b="true" sz="2458">
                <a:solidFill>
                  <a:srgbClr val="FFFFFF"/>
                </a:solidFill>
                <a:latin typeface="Raleway Bold"/>
                <a:ea typeface="Raleway Bold"/>
                <a:cs typeface="Raleway Bold"/>
                <a:sym typeface="Raleway Bold"/>
              </a:rPr>
              <a:t>Approach</a:t>
            </a:r>
            <a:r>
              <a:rPr lang="en-US" sz="2458">
                <a:solidFill>
                  <a:srgbClr val="FFFFFF"/>
                </a:solidFill>
                <a:latin typeface="Raleway"/>
                <a:ea typeface="Raleway"/>
                <a:cs typeface="Raleway"/>
                <a:sym typeface="Raleway"/>
              </a:rPr>
              <a:t>: The LLM was pre-trained on vast text data and then adapted to interpret clinical features relevant to AD. It was integrated with a CNN-based MRI classifier – effectively a form of multimodal ensemble where the LLM provides additional context to the imaging model [4].</a:t>
            </a:r>
          </a:p>
          <a:p>
            <a:pPr algn="l">
              <a:lnSpc>
                <a:spcPts val="3368"/>
              </a:lnSpc>
            </a:pPr>
          </a:p>
          <a:p>
            <a:pPr algn="l" marL="530824" indent="-265412" lvl="1">
              <a:lnSpc>
                <a:spcPts val="3368"/>
              </a:lnSpc>
              <a:buFont typeface="Arial"/>
              <a:buChar char="•"/>
            </a:pPr>
            <a:r>
              <a:rPr lang="en-US" b="true" sz="2458">
                <a:solidFill>
                  <a:srgbClr val="FFFFFF"/>
                </a:solidFill>
                <a:latin typeface="Raleway Bold"/>
                <a:ea typeface="Raleway Bold"/>
                <a:cs typeface="Raleway Bold"/>
                <a:sym typeface="Raleway Bold"/>
              </a:rPr>
              <a:t>Results</a:t>
            </a:r>
            <a:r>
              <a:rPr lang="en-US" sz="2458">
                <a:solidFill>
                  <a:srgbClr val="FFFFFF"/>
                </a:solidFill>
                <a:latin typeface="Raleway"/>
                <a:ea typeface="Raleway"/>
                <a:cs typeface="Raleway"/>
                <a:sym typeface="Raleway"/>
              </a:rPr>
              <a:t>: Achieved state-of-the-art performance on ADNI (a leading AD imaging dataset) [4]. The multi-modality system outperformed image-only models, highlighting that cognitive test scores and other textual data significantly enhance early AD detection. (Exact metrics were not given in the abstract, but “SoTA on ADNI” implies it exceeded previous benchmarks [4].)</a:t>
            </a:r>
          </a:p>
          <a:p>
            <a:pPr algn="l">
              <a:lnSpc>
                <a:spcPts val="3368"/>
              </a:lnSpc>
            </a:pPr>
          </a:p>
          <a:p>
            <a:pPr algn="l" marL="530824" indent="-265412" lvl="1">
              <a:lnSpc>
                <a:spcPts val="3368"/>
              </a:lnSpc>
              <a:buFont typeface="Arial"/>
              <a:buChar char="•"/>
            </a:pPr>
            <a:r>
              <a:rPr lang="en-US" b="true" sz="2458">
                <a:solidFill>
                  <a:srgbClr val="FFFFFF"/>
                </a:solidFill>
                <a:latin typeface="Raleway Bold"/>
                <a:ea typeface="Raleway Bold"/>
                <a:cs typeface="Raleway Bold"/>
                <a:sym typeface="Raleway Bold"/>
              </a:rPr>
              <a:t>Significance</a:t>
            </a:r>
            <a:r>
              <a:rPr lang="en-US" sz="2458">
                <a:solidFill>
                  <a:srgbClr val="FFFFFF"/>
                </a:solidFill>
                <a:latin typeface="Raleway"/>
                <a:ea typeface="Raleway"/>
                <a:cs typeface="Raleway"/>
                <a:sym typeface="Raleway"/>
              </a:rPr>
              <a:t>: Showcases how leveraging textual clinical data via LLMs can improve diagnostic accuracy. This method aligns with a trend in AD research to combine neuroimaging with everything from electronic health records to neuropsychological reports. It underscores the flexibility of language models to handle diverse data and the importance of multimodal AI in healthcare.</a:t>
            </a:r>
          </a:p>
        </p:txBody>
      </p:sp>
      <p:sp>
        <p:nvSpPr>
          <p:cNvPr name="TextBox 4" id="4"/>
          <p:cNvSpPr txBox="true"/>
          <p:nvPr/>
        </p:nvSpPr>
        <p:spPr>
          <a:xfrm rot="0">
            <a:off x="952500" y="877945"/>
            <a:ext cx="16383000" cy="1380871"/>
          </a:xfrm>
          <a:prstGeom prst="rect">
            <a:avLst/>
          </a:prstGeom>
        </p:spPr>
        <p:txBody>
          <a:bodyPr anchor="t" rtlCol="false" tIns="0" lIns="0" bIns="0" rIns="0">
            <a:spAutoFit/>
          </a:bodyPr>
          <a:lstStyle/>
          <a:p>
            <a:pPr algn="ctr">
              <a:lnSpc>
                <a:spcPts val="3120"/>
              </a:lnSpc>
              <a:spcBef>
                <a:spcPct val="0"/>
              </a:spcBef>
            </a:pPr>
            <a:r>
              <a:rPr lang="en-US" b="true" sz="3000">
                <a:solidFill>
                  <a:srgbClr val="FFFFFF"/>
                </a:solidFill>
                <a:latin typeface="Raleway Bold"/>
                <a:ea typeface="Raleway Bold"/>
                <a:cs typeface="Raleway Bold"/>
                <a:sym typeface="Raleway Bold"/>
              </a:rPr>
              <a:t>Large Language Models Improve Alzheimer’s Disease Diagnosis Using Multi-Modality Data</a:t>
            </a:r>
          </a:p>
          <a:p>
            <a:pPr algn="ctr">
              <a:lnSpc>
                <a:spcPts val="2287"/>
              </a:lnSpc>
              <a:spcBef>
                <a:spcPct val="0"/>
              </a:spcBef>
            </a:pPr>
          </a:p>
          <a:p>
            <a:pPr algn="ctr">
              <a:lnSpc>
                <a:spcPts val="2703"/>
              </a:lnSpc>
              <a:spcBef>
                <a:spcPct val="0"/>
              </a:spcBef>
            </a:pPr>
            <a:r>
              <a:rPr lang="en-US" sz="2599">
                <a:solidFill>
                  <a:srgbClr val="FFFFFF"/>
                </a:solidFill>
                <a:latin typeface="Raleway"/>
                <a:ea typeface="Raleway"/>
                <a:cs typeface="Raleway"/>
                <a:sym typeface="Raleway"/>
              </a:rPr>
              <a:t> Feng et al. (2023)</a:t>
            </a:r>
          </a:p>
          <a:p>
            <a:pPr algn="ctr">
              <a:lnSpc>
                <a:spcPts val="2703"/>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283244">
            <a:off x="-4749643" y="4375423"/>
            <a:ext cx="10358005" cy="10410055"/>
          </a:xfrm>
          <a:custGeom>
            <a:avLst/>
            <a:gdLst/>
            <a:ahLst/>
            <a:cxnLst/>
            <a:rect r="r" b="b" t="t" l="l"/>
            <a:pathLst>
              <a:path h="10410055" w="10358005">
                <a:moveTo>
                  <a:pt x="10358005" y="0"/>
                </a:moveTo>
                <a:lnTo>
                  <a:pt x="0" y="0"/>
                </a:lnTo>
                <a:lnTo>
                  <a:pt x="0" y="10410055"/>
                </a:lnTo>
                <a:lnTo>
                  <a:pt x="10358005" y="10410055"/>
                </a:lnTo>
                <a:lnTo>
                  <a:pt x="10358005" y="0"/>
                </a:lnTo>
                <a:close/>
              </a:path>
            </a:pathLst>
          </a:custGeom>
          <a:blipFill>
            <a:blip r:embed="rId2"/>
            <a:stretch>
              <a:fillRect l="0" t="0" r="0" b="0"/>
            </a:stretch>
          </a:blipFill>
        </p:spPr>
      </p:sp>
      <p:sp>
        <p:nvSpPr>
          <p:cNvPr name="TextBox 3" id="3"/>
          <p:cNvSpPr txBox="true"/>
          <p:nvPr/>
        </p:nvSpPr>
        <p:spPr>
          <a:xfrm rot="0">
            <a:off x="838735" y="597472"/>
            <a:ext cx="16610529" cy="900557"/>
          </a:xfrm>
          <a:prstGeom prst="rect">
            <a:avLst/>
          </a:prstGeom>
        </p:spPr>
        <p:txBody>
          <a:bodyPr anchor="t" rtlCol="false" tIns="0" lIns="0" bIns="0" rIns="0">
            <a:spAutoFit/>
          </a:bodyPr>
          <a:lstStyle/>
          <a:p>
            <a:pPr algn="ctr">
              <a:lnSpc>
                <a:spcPts val="3120"/>
              </a:lnSpc>
              <a:spcBef>
                <a:spcPct val="0"/>
              </a:spcBef>
            </a:pPr>
            <a:r>
              <a:rPr lang="en-US" b="true" sz="3000">
                <a:solidFill>
                  <a:srgbClr val="FFFFFF"/>
                </a:solidFill>
                <a:latin typeface="Raleway Bold"/>
                <a:ea typeface="Raleway Bold"/>
                <a:cs typeface="Raleway Bold"/>
                <a:sym typeface="Raleway Bold"/>
              </a:rPr>
              <a:t>Proposed Project – MRI-Only VLM Solutions for Early AD Detection and Stage Classification)</a:t>
            </a:r>
          </a:p>
          <a:p>
            <a:pPr algn="ctr">
              <a:lnSpc>
                <a:spcPts val="1663"/>
              </a:lnSpc>
              <a:spcBef>
                <a:spcPct val="0"/>
              </a:spcBef>
            </a:pPr>
          </a:p>
          <a:p>
            <a:pPr algn="ctr">
              <a:lnSpc>
                <a:spcPts val="2287"/>
              </a:lnSpc>
              <a:spcBef>
                <a:spcPct val="0"/>
              </a:spcBef>
            </a:pPr>
          </a:p>
        </p:txBody>
      </p:sp>
      <p:sp>
        <p:nvSpPr>
          <p:cNvPr name="TextBox 4" id="4"/>
          <p:cNvSpPr txBox="true"/>
          <p:nvPr/>
        </p:nvSpPr>
        <p:spPr>
          <a:xfrm rot="0">
            <a:off x="685472" y="1360051"/>
            <a:ext cx="16917055" cy="8441485"/>
          </a:xfrm>
          <a:prstGeom prst="rect">
            <a:avLst/>
          </a:prstGeom>
        </p:spPr>
        <p:txBody>
          <a:bodyPr anchor="t" rtlCol="false" tIns="0" lIns="0" bIns="0" rIns="0">
            <a:spAutoFit/>
          </a:bodyPr>
          <a:lstStyle/>
          <a:p>
            <a:pPr algn="l" marL="530824" indent="-265412" lvl="1">
              <a:lnSpc>
                <a:spcPts val="2557"/>
              </a:lnSpc>
              <a:spcBef>
                <a:spcPct val="0"/>
              </a:spcBef>
              <a:buFont typeface="Arial"/>
              <a:buChar char="•"/>
            </a:pPr>
            <a:r>
              <a:rPr lang="en-US" b="true" sz="2458">
                <a:solidFill>
                  <a:srgbClr val="FFFFFF"/>
                </a:solidFill>
                <a:latin typeface="Raleway Bold"/>
                <a:ea typeface="Raleway Bold"/>
                <a:cs typeface="Raleway Bold"/>
                <a:sym typeface="Raleway Bold"/>
              </a:rPr>
              <a:t>G</a:t>
            </a:r>
            <a:r>
              <a:rPr lang="en-US" b="true" sz="2458">
                <a:solidFill>
                  <a:srgbClr val="FFFFFF"/>
                </a:solidFill>
                <a:latin typeface="Raleway Bold"/>
                <a:ea typeface="Raleway Bold"/>
                <a:cs typeface="Raleway Bold"/>
                <a:sym typeface="Raleway Bold"/>
              </a:rPr>
              <a:t>oal</a:t>
            </a:r>
            <a:r>
              <a:rPr lang="en-US" sz="2458">
                <a:solidFill>
                  <a:srgbClr val="FFFFFF"/>
                </a:solidFill>
                <a:latin typeface="Raleway"/>
                <a:ea typeface="Raleway"/>
                <a:cs typeface="Raleway"/>
                <a:sym typeface="Raleway"/>
              </a:rPr>
              <a:t>: Develop a vision-language model that uses only MRI scans (T1-weighted images) for early AD diagnosis, improving on current accuracy while maintaining interpretability.</a:t>
            </a:r>
          </a:p>
          <a:p>
            <a:pPr algn="l">
              <a:lnSpc>
                <a:spcPts val="2557"/>
              </a:lnSpc>
              <a:spcBef>
                <a:spcPct val="0"/>
              </a:spcBef>
            </a:pPr>
          </a:p>
          <a:p>
            <a:pPr algn="l" marL="530824" indent="-265412" lvl="1">
              <a:lnSpc>
                <a:spcPts val="2557"/>
              </a:lnSpc>
              <a:spcBef>
                <a:spcPct val="0"/>
              </a:spcBef>
              <a:buFont typeface="Arial"/>
              <a:buChar char="•"/>
            </a:pPr>
            <a:r>
              <a:rPr lang="en-US" b="true" sz="2458">
                <a:solidFill>
                  <a:srgbClr val="FFFFFF"/>
                </a:solidFill>
                <a:latin typeface="Raleway Bold"/>
                <a:ea typeface="Raleway Bold"/>
                <a:cs typeface="Raleway Bold"/>
                <a:sym typeface="Raleway Bold"/>
              </a:rPr>
              <a:t>Approach</a:t>
            </a:r>
            <a:r>
              <a:rPr lang="en-US" sz="2458">
                <a:solidFill>
                  <a:srgbClr val="FFFFFF"/>
                </a:solidFill>
                <a:latin typeface="Raleway"/>
                <a:ea typeface="Raleway"/>
                <a:cs typeface="Raleway"/>
                <a:sym typeface="Raleway"/>
              </a:rPr>
              <a:t>: Leverage insights from recent works:</a:t>
            </a:r>
          </a:p>
          <a:p>
            <a:pPr algn="l">
              <a:lnSpc>
                <a:spcPts val="2557"/>
              </a:lnSpc>
              <a:spcBef>
                <a:spcPct val="0"/>
              </a:spcBef>
            </a:pPr>
          </a:p>
          <a:p>
            <a:pPr algn="l" marL="1061648" indent="-353883" lvl="2">
              <a:lnSpc>
                <a:spcPts val="2557"/>
              </a:lnSpc>
              <a:spcBef>
                <a:spcPct val="0"/>
              </a:spcBef>
              <a:buFont typeface="Arial"/>
              <a:buChar char="⚬"/>
            </a:pPr>
            <a:r>
              <a:rPr lang="en-US" sz="2458">
                <a:solidFill>
                  <a:srgbClr val="FFFFFF"/>
                </a:solidFill>
                <a:latin typeface="Raleway"/>
                <a:ea typeface="Raleway"/>
                <a:cs typeface="Raleway"/>
                <a:sym typeface="Raleway"/>
              </a:rPr>
              <a:t>Use a contrastive learning setup (inspired by VisTA) to align MRI features with textual descriptions of AD-related brain changes. If real annotated descriptions are unavailable, generate them (building on the synthetic report strategy).</a:t>
            </a:r>
          </a:p>
          <a:p>
            <a:pPr algn="l">
              <a:lnSpc>
                <a:spcPts val="2557"/>
              </a:lnSpc>
              <a:spcBef>
                <a:spcPct val="0"/>
              </a:spcBef>
            </a:pPr>
          </a:p>
          <a:p>
            <a:pPr algn="l" marL="1061648" indent="-353883" lvl="2">
              <a:lnSpc>
                <a:spcPts val="2557"/>
              </a:lnSpc>
              <a:spcBef>
                <a:spcPct val="0"/>
              </a:spcBef>
              <a:buFont typeface="Arial"/>
              <a:buChar char="⚬"/>
            </a:pPr>
            <a:r>
              <a:rPr lang="en-US" sz="2458">
                <a:solidFill>
                  <a:srgbClr val="FFFFFF"/>
                </a:solidFill>
                <a:latin typeface="Raleway"/>
                <a:ea typeface="Raleway"/>
                <a:cs typeface="Raleway"/>
                <a:sym typeface="Raleway"/>
              </a:rPr>
              <a:t>Employ a graph-based or attention mechanism to highlight important brain regions, providing visual/text explanations (similar to Lee et al.’s and VisTA’s evidence outputs).</a:t>
            </a:r>
          </a:p>
          <a:p>
            <a:pPr algn="l">
              <a:lnSpc>
                <a:spcPts val="2557"/>
              </a:lnSpc>
              <a:spcBef>
                <a:spcPct val="0"/>
              </a:spcBef>
            </a:pPr>
          </a:p>
          <a:p>
            <a:pPr algn="l" marL="530824" indent="-265412" lvl="1">
              <a:lnSpc>
                <a:spcPts val="2557"/>
              </a:lnSpc>
              <a:spcBef>
                <a:spcPct val="0"/>
              </a:spcBef>
              <a:buFont typeface="Arial"/>
              <a:buChar char="•"/>
            </a:pPr>
            <a:r>
              <a:rPr lang="en-US" b="true" sz="2458">
                <a:solidFill>
                  <a:srgbClr val="FFFFFF"/>
                </a:solidFill>
                <a:latin typeface="Raleway Bold"/>
                <a:ea typeface="Raleway Bold"/>
                <a:cs typeface="Raleway Bold"/>
                <a:sym typeface="Raleway Bold"/>
              </a:rPr>
              <a:t>Innovation</a:t>
            </a:r>
            <a:r>
              <a:rPr lang="en-US" sz="2458">
                <a:solidFill>
                  <a:srgbClr val="FFFFFF"/>
                </a:solidFill>
                <a:latin typeface="Raleway"/>
                <a:ea typeface="Raleway"/>
                <a:cs typeface="Raleway"/>
                <a:sym typeface="Raleway"/>
              </a:rPr>
              <a:t>: Whereas prior VLM studies often combined modalities or external data, this project will focus on MRI-only inputs but encode domain knowledge through text. For example, we might pre-train the model with paired MRI slices and automatically extracted clinical notes or anatomical region names, creating an implicit MRI-language alignment.</a:t>
            </a:r>
          </a:p>
          <a:p>
            <a:pPr algn="l">
              <a:lnSpc>
                <a:spcPts val="2557"/>
              </a:lnSpc>
              <a:spcBef>
                <a:spcPct val="0"/>
              </a:spcBef>
            </a:pPr>
          </a:p>
          <a:p>
            <a:pPr algn="l" marL="530824" indent="-265412" lvl="1">
              <a:lnSpc>
                <a:spcPts val="2557"/>
              </a:lnSpc>
              <a:spcBef>
                <a:spcPct val="0"/>
              </a:spcBef>
              <a:buFont typeface="Arial"/>
              <a:buChar char="•"/>
            </a:pPr>
            <a:r>
              <a:rPr lang="en-US" b="true" sz="2458">
                <a:solidFill>
                  <a:srgbClr val="FFFFFF"/>
                </a:solidFill>
                <a:latin typeface="Raleway Bold"/>
                <a:ea typeface="Raleway Bold"/>
                <a:cs typeface="Raleway Bold"/>
                <a:sym typeface="Raleway Bold"/>
              </a:rPr>
              <a:t>Dataset</a:t>
            </a:r>
            <a:r>
              <a:rPr lang="en-US" sz="2458">
                <a:solidFill>
                  <a:srgbClr val="FFFFFF"/>
                </a:solidFill>
                <a:latin typeface="Raleway"/>
                <a:ea typeface="Raleway"/>
                <a:cs typeface="Raleway"/>
                <a:sym typeface="Raleway"/>
              </a:rPr>
              <a:t>: Use ADNI MRI data for training/evaluation (ensuring results comparable to literature) and possibly augment with OASIS for additional scans. No actual patient reports are available, so we will explore auto-generating descriptions for training.</a:t>
            </a:r>
          </a:p>
          <a:p>
            <a:pPr algn="l">
              <a:lnSpc>
                <a:spcPts val="2557"/>
              </a:lnSpc>
              <a:spcBef>
                <a:spcPct val="0"/>
              </a:spcBef>
            </a:pPr>
          </a:p>
          <a:p>
            <a:pPr algn="l" marL="530824" indent="-265412" lvl="1">
              <a:lnSpc>
                <a:spcPts val="2557"/>
              </a:lnSpc>
              <a:spcBef>
                <a:spcPct val="0"/>
              </a:spcBef>
              <a:buFont typeface="Arial"/>
              <a:buChar char="•"/>
            </a:pPr>
            <a:r>
              <a:rPr lang="en-US" b="true" sz="2458">
                <a:solidFill>
                  <a:srgbClr val="FFFFFF"/>
                </a:solidFill>
                <a:latin typeface="Raleway Bold"/>
                <a:ea typeface="Raleway Bold"/>
                <a:cs typeface="Raleway Bold"/>
                <a:sym typeface="Raleway Bold"/>
              </a:rPr>
              <a:t>Expected Outcome</a:t>
            </a:r>
            <a:r>
              <a:rPr lang="en-US" sz="2458">
                <a:solidFill>
                  <a:srgbClr val="FFFFFF"/>
                </a:solidFill>
                <a:latin typeface="Raleway"/>
                <a:ea typeface="Raleway"/>
                <a:cs typeface="Raleway"/>
                <a:sym typeface="Raleway"/>
              </a:rPr>
              <a:t>: A novel VLM-based classifier that outperforms traditional CNNs on AD detection (aiming beyond ~90% accuracy) and produces an accompanying textual explanation for each prediction. This would advance the state-of-the-art by offering both improved accuracy and better explainability in an MRI-focused diagnostic tool. Future extensions could integrate longitudinal MRI data or expand to multimodal inputs, but the immediate project will validate the efficacy of an MRI-only VLM approach against the current benchmark.</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283244">
            <a:off x="-4749643" y="4375423"/>
            <a:ext cx="10358005" cy="10410055"/>
          </a:xfrm>
          <a:custGeom>
            <a:avLst/>
            <a:gdLst/>
            <a:ahLst/>
            <a:cxnLst/>
            <a:rect r="r" b="b" t="t" l="l"/>
            <a:pathLst>
              <a:path h="10410055" w="10358005">
                <a:moveTo>
                  <a:pt x="10358005" y="0"/>
                </a:moveTo>
                <a:lnTo>
                  <a:pt x="0" y="0"/>
                </a:lnTo>
                <a:lnTo>
                  <a:pt x="0" y="10410055"/>
                </a:lnTo>
                <a:lnTo>
                  <a:pt x="10358005" y="10410055"/>
                </a:lnTo>
                <a:lnTo>
                  <a:pt x="10358005" y="0"/>
                </a:lnTo>
                <a:close/>
              </a:path>
            </a:pathLst>
          </a:custGeom>
          <a:blipFill>
            <a:blip r:embed="rId2"/>
            <a:stretch>
              <a:fillRect l="0" t="0" r="0" b="0"/>
            </a:stretch>
          </a:blipFill>
        </p:spPr>
      </p:sp>
      <p:sp>
        <p:nvSpPr>
          <p:cNvPr name="TextBox 3" id="3"/>
          <p:cNvSpPr txBox="true"/>
          <p:nvPr/>
        </p:nvSpPr>
        <p:spPr>
          <a:xfrm rot="0">
            <a:off x="414164" y="1368643"/>
            <a:ext cx="17459672" cy="9438181"/>
          </a:xfrm>
          <a:prstGeom prst="rect">
            <a:avLst/>
          </a:prstGeom>
        </p:spPr>
        <p:txBody>
          <a:bodyPr anchor="t" rtlCol="false" tIns="0" lIns="0" bIns="0" rIns="0">
            <a:spAutoFit/>
          </a:bodyPr>
          <a:lstStyle/>
          <a:p>
            <a:pPr algn="just">
              <a:lnSpc>
                <a:spcPts val="2868"/>
              </a:lnSpc>
            </a:pPr>
            <a:r>
              <a:rPr lang="en-US" sz="2758" b="true">
                <a:solidFill>
                  <a:srgbClr val="FFFFFF"/>
                </a:solidFill>
                <a:latin typeface="Raleway Bold"/>
                <a:ea typeface="Raleway Bold"/>
                <a:cs typeface="Raleway Bold"/>
                <a:sym typeface="Raleway Bold"/>
              </a:rPr>
              <a:t>GitHub Links:</a:t>
            </a:r>
          </a:p>
          <a:p>
            <a:pPr algn="just">
              <a:lnSpc>
                <a:spcPts val="2868"/>
              </a:lnSpc>
            </a:pPr>
          </a:p>
          <a:p>
            <a:pPr algn="just" marL="595593" indent="-297796" lvl="1">
              <a:lnSpc>
                <a:spcPts val="2868"/>
              </a:lnSpc>
              <a:buFont typeface="Arial"/>
              <a:buChar char="•"/>
            </a:pPr>
            <a:r>
              <a:rPr lang="en-US" sz="2758">
                <a:solidFill>
                  <a:srgbClr val="FFFFFF"/>
                </a:solidFill>
                <a:latin typeface="Raleway"/>
                <a:ea typeface="Raleway"/>
                <a:cs typeface="Raleway"/>
                <a:sym typeface="Raleway"/>
              </a:rPr>
              <a:t>BiomedCLIP Data Pipeline: https://github.com/microsoft/BiomedCLIP_data_pipeline</a:t>
            </a:r>
          </a:p>
          <a:p>
            <a:pPr algn="just" marL="595593" indent="-297796" lvl="1">
              <a:lnSpc>
                <a:spcPts val="2868"/>
              </a:lnSpc>
              <a:buFont typeface="Arial"/>
              <a:buChar char="•"/>
            </a:pPr>
            <a:r>
              <a:rPr lang="en-US" sz="2758">
                <a:solidFill>
                  <a:srgbClr val="FFFFFF"/>
                </a:solidFill>
                <a:latin typeface="Raleway"/>
                <a:ea typeface="Raleway"/>
                <a:cs typeface="Raleway"/>
                <a:sym typeface="Raleway"/>
              </a:rPr>
              <a:t>Model: https://huggingface.co/microsoft/BiomedCLIP-PubMedBERT_256-vit_base_patch16_224</a:t>
            </a:r>
          </a:p>
          <a:p>
            <a:pPr algn="just">
              <a:lnSpc>
                <a:spcPts val="2868"/>
              </a:lnSpc>
            </a:pPr>
          </a:p>
          <a:p>
            <a:pPr algn="just">
              <a:lnSpc>
                <a:spcPts val="2868"/>
              </a:lnSpc>
            </a:pPr>
            <a:r>
              <a:rPr lang="en-US" sz="2758" b="true">
                <a:solidFill>
                  <a:srgbClr val="FFFFFF"/>
                </a:solidFill>
                <a:latin typeface="Raleway Bold"/>
                <a:ea typeface="Raleway Bold"/>
                <a:cs typeface="Raleway Bold"/>
                <a:sym typeface="Raleway Bold"/>
              </a:rPr>
              <a:t>Datasets:</a:t>
            </a:r>
          </a:p>
          <a:p>
            <a:pPr algn="just">
              <a:lnSpc>
                <a:spcPts val="2868"/>
              </a:lnSpc>
            </a:pPr>
          </a:p>
          <a:p>
            <a:pPr algn="just" marL="595593" indent="-297796" lvl="1">
              <a:lnSpc>
                <a:spcPts val="2868"/>
              </a:lnSpc>
              <a:buFont typeface="Arial"/>
              <a:buChar char="•"/>
            </a:pPr>
            <a:r>
              <a:rPr lang="en-US" sz="2758">
                <a:solidFill>
                  <a:srgbClr val="FFFFFF"/>
                </a:solidFill>
                <a:latin typeface="Raleway"/>
                <a:ea typeface="Raleway"/>
                <a:cs typeface="Raleway"/>
                <a:sym typeface="Raleway"/>
              </a:rPr>
              <a:t>ADNI: adni.loni.usc.edu/ </a:t>
            </a:r>
          </a:p>
          <a:p>
            <a:pPr algn="just" marL="595593" indent="-297796" lvl="1">
              <a:lnSpc>
                <a:spcPts val="2868"/>
              </a:lnSpc>
              <a:buFont typeface="Arial"/>
              <a:buChar char="•"/>
            </a:pPr>
            <a:r>
              <a:rPr lang="en-US" sz="2758">
                <a:solidFill>
                  <a:srgbClr val="FFFFFF"/>
                </a:solidFill>
                <a:latin typeface="Raleway"/>
                <a:ea typeface="Raleway"/>
                <a:cs typeface="Raleway"/>
                <a:sym typeface="Raleway"/>
              </a:rPr>
              <a:t>OASIS-1: https://www.kaggle.com/datasets/ninadaithal/imagesoasis</a:t>
            </a:r>
          </a:p>
          <a:p>
            <a:pPr algn="just">
              <a:lnSpc>
                <a:spcPts val="2868"/>
              </a:lnSpc>
            </a:pPr>
          </a:p>
          <a:p>
            <a:pPr algn="just">
              <a:lnSpc>
                <a:spcPts val="2868"/>
              </a:lnSpc>
            </a:pPr>
            <a:r>
              <a:rPr lang="en-US" sz="2758" b="true">
                <a:solidFill>
                  <a:srgbClr val="FFFFFF"/>
                </a:solidFill>
                <a:latin typeface="Raleway Bold"/>
                <a:ea typeface="Raleway Bold"/>
                <a:cs typeface="Raleway Bold"/>
                <a:sym typeface="Raleway Bold"/>
              </a:rPr>
              <a:t>References:</a:t>
            </a:r>
          </a:p>
          <a:p>
            <a:pPr algn="just">
              <a:lnSpc>
                <a:spcPts val="2868"/>
              </a:lnSpc>
              <a:spcBef>
                <a:spcPct val="0"/>
              </a:spcBef>
            </a:pPr>
          </a:p>
          <a:p>
            <a:pPr algn="just">
              <a:lnSpc>
                <a:spcPts val="2868"/>
              </a:lnSpc>
              <a:spcBef>
                <a:spcPct val="0"/>
              </a:spcBef>
            </a:pPr>
            <a:r>
              <a:rPr lang="en-US" sz="2758">
                <a:solidFill>
                  <a:srgbClr val="FFFFFF"/>
                </a:solidFill>
                <a:latin typeface="Raleway"/>
                <a:ea typeface="Raleway"/>
                <a:cs typeface="Raleway"/>
                <a:sym typeface="Raleway"/>
              </a:rPr>
              <a:t>[1] Lee et al. 2025. </a:t>
            </a:r>
            <a:r>
              <a:rPr lang="en-US" sz="2758" i="true">
                <a:solidFill>
                  <a:srgbClr val="FFFFFF"/>
                </a:solidFill>
                <a:latin typeface="Raleway Italics"/>
                <a:ea typeface="Raleway Italics"/>
                <a:cs typeface="Raleway Italics"/>
                <a:sym typeface="Raleway Italics"/>
              </a:rPr>
              <a:t>Alzheimer’s Disease Recognition Using Graph Neural Network by Leveraging Image-Text Similarity from VLM</a:t>
            </a:r>
            <a:r>
              <a:rPr lang="en-US" sz="2758">
                <a:solidFill>
                  <a:srgbClr val="FFFFFF"/>
                </a:solidFill>
                <a:latin typeface="Raleway"/>
                <a:ea typeface="Raleway"/>
                <a:cs typeface="Raleway"/>
                <a:sym typeface="Raleway"/>
              </a:rPr>
              <a:t>. Nature Scientific Reports.</a:t>
            </a:r>
          </a:p>
          <a:p>
            <a:pPr algn="just">
              <a:lnSpc>
                <a:spcPts val="2868"/>
              </a:lnSpc>
              <a:spcBef>
                <a:spcPct val="0"/>
              </a:spcBef>
            </a:pPr>
          </a:p>
          <a:p>
            <a:pPr algn="just">
              <a:lnSpc>
                <a:spcPts val="2868"/>
              </a:lnSpc>
              <a:spcBef>
                <a:spcPct val="0"/>
              </a:spcBef>
            </a:pPr>
            <a:r>
              <a:rPr lang="en-US" sz="2758">
                <a:solidFill>
                  <a:srgbClr val="FFFFFF"/>
                </a:solidFill>
                <a:latin typeface="Raleway"/>
                <a:ea typeface="Raleway"/>
                <a:cs typeface="Raleway"/>
                <a:sym typeface="Raleway"/>
              </a:rPr>
              <a:t>[2] Can et al. 2024. </a:t>
            </a:r>
            <a:r>
              <a:rPr lang="en-US" sz="2758" i="true">
                <a:solidFill>
                  <a:srgbClr val="FFFFFF"/>
                </a:solidFill>
                <a:latin typeface="Raleway Italics"/>
                <a:ea typeface="Raleway Italics"/>
                <a:cs typeface="Raleway Italics"/>
                <a:sym typeface="Raleway Italics"/>
              </a:rPr>
              <a:t>VisTA: Vision-Text Alignment Model with Contrastive Learning for Explainable Alzheimer’s Diagnosis</a:t>
            </a:r>
            <a:r>
              <a:rPr lang="en-US" sz="2758">
                <a:solidFill>
                  <a:srgbClr val="FFFFFF"/>
                </a:solidFill>
                <a:latin typeface="Raleway"/>
                <a:ea typeface="Raleway"/>
                <a:cs typeface="Raleway"/>
                <a:sym typeface="Raleway"/>
              </a:rPr>
              <a:t>. arXiv:2502.01535.</a:t>
            </a:r>
          </a:p>
          <a:p>
            <a:pPr algn="just">
              <a:lnSpc>
                <a:spcPts val="2868"/>
              </a:lnSpc>
              <a:spcBef>
                <a:spcPct val="0"/>
              </a:spcBef>
            </a:pPr>
          </a:p>
          <a:p>
            <a:pPr algn="just">
              <a:lnSpc>
                <a:spcPts val="2868"/>
              </a:lnSpc>
              <a:spcBef>
                <a:spcPct val="0"/>
              </a:spcBef>
            </a:pPr>
            <a:r>
              <a:rPr lang="en-US" sz="2758">
                <a:solidFill>
                  <a:srgbClr val="FFFFFF"/>
                </a:solidFill>
                <a:latin typeface="Raleway"/>
                <a:ea typeface="Raleway"/>
                <a:cs typeface="Raleway"/>
                <a:sym typeface="Raleway"/>
              </a:rPr>
              <a:t>[3] Chiumento and Liu. 2024. </a:t>
            </a:r>
            <a:r>
              <a:rPr lang="en-US" sz="2758" i="true">
                <a:solidFill>
                  <a:srgbClr val="FFFFFF"/>
                </a:solidFill>
                <a:latin typeface="Raleway Italics"/>
                <a:ea typeface="Raleway Italics"/>
                <a:cs typeface="Raleway Italics"/>
                <a:sym typeface="Raleway Italics"/>
              </a:rPr>
              <a:t>Leveraging Multimodal Models for Enhanced Neuroimaging Diagnostics in Alzheimer’s Disease</a:t>
            </a:r>
            <a:r>
              <a:rPr lang="en-US" sz="2758">
                <a:solidFill>
                  <a:srgbClr val="FFFFFF"/>
                </a:solidFill>
                <a:latin typeface="Raleway"/>
                <a:ea typeface="Raleway"/>
                <a:cs typeface="Raleway"/>
                <a:sym typeface="Raleway"/>
              </a:rPr>
              <a:t>. arXiv:2411.07871.</a:t>
            </a:r>
          </a:p>
          <a:p>
            <a:pPr algn="just">
              <a:lnSpc>
                <a:spcPts val="2868"/>
              </a:lnSpc>
              <a:spcBef>
                <a:spcPct val="0"/>
              </a:spcBef>
            </a:pPr>
          </a:p>
          <a:p>
            <a:pPr algn="just">
              <a:lnSpc>
                <a:spcPts val="2868"/>
              </a:lnSpc>
              <a:spcBef>
                <a:spcPct val="0"/>
              </a:spcBef>
            </a:pPr>
            <a:r>
              <a:rPr lang="en-US" sz="2758">
                <a:solidFill>
                  <a:srgbClr val="FFFFFF"/>
                </a:solidFill>
                <a:latin typeface="Raleway"/>
                <a:ea typeface="Raleway"/>
                <a:cs typeface="Raleway"/>
                <a:sym typeface="Raleway"/>
              </a:rPr>
              <a:t>[4] Feng et al. 2023. </a:t>
            </a:r>
            <a:r>
              <a:rPr lang="en-US" sz="2758" i="true">
                <a:solidFill>
                  <a:srgbClr val="FFFFFF"/>
                </a:solidFill>
                <a:latin typeface="Raleway Italics"/>
                <a:ea typeface="Raleway Italics"/>
                <a:cs typeface="Raleway Italics"/>
                <a:sym typeface="Raleway Italics"/>
              </a:rPr>
              <a:t>Large Language Models Improve Alzheimer’s Disease Diagnosis Using Multi-Modality Data.</a:t>
            </a:r>
            <a:r>
              <a:rPr lang="en-US" sz="2758">
                <a:solidFill>
                  <a:srgbClr val="FFFFFF"/>
                </a:solidFill>
                <a:latin typeface="Raleway"/>
                <a:ea typeface="Raleway"/>
                <a:cs typeface="Raleway"/>
                <a:sym typeface="Raleway"/>
              </a:rPr>
              <a:t> arXiv:2305.19280.</a:t>
            </a:r>
          </a:p>
          <a:p>
            <a:pPr algn="just">
              <a:lnSpc>
                <a:spcPts val="2868"/>
              </a:lnSpc>
              <a:spcBef>
                <a:spcPct val="0"/>
              </a:spcBef>
            </a:pPr>
          </a:p>
          <a:p>
            <a:pPr algn="just">
              <a:lnSpc>
                <a:spcPts val="2868"/>
              </a:lnSpc>
              <a:spcBef>
                <a:spcPct val="0"/>
              </a:spcBef>
            </a:pPr>
          </a:p>
          <a:p>
            <a:pPr algn="just">
              <a:lnSpc>
                <a:spcPts val="2868"/>
              </a:lnSpc>
              <a:spcBef>
                <a:spcPct val="0"/>
              </a:spcBef>
            </a:pPr>
          </a:p>
        </p:txBody>
      </p:sp>
      <p:sp>
        <p:nvSpPr>
          <p:cNvPr name="TextBox 4" id="4"/>
          <p:cNvSpPr txBox="true"/>
          <p:nvPr/>
        </p:nvSpPr>
        <p:spPr>
          <a:xfrm rot="0">
            <a:off x="414164" y="503958"/>
            <a:ext cx="17459672" cy="580644"/>
          </a:xfrm>
          <a:prstGeom prst="rect">
            <a:avLst/>
          </a:prstGeom>
        </p:spPr>
        <p:txBody>
          <a:bodyPr anchor="t" rtlCol="false" tIns="0" lIns="0" bIns="0" rIns="0">
            <a:spAutoFit/>
          </a:bodyPr>
          <a:lstStyle/>
          <a:p>
            <a:pPr algn="ctr">
              <a:lnSpc>
                <a:spcPts val="4368"/>
              </a:lnSpc>
              <a:spcBef>
                <a:spcPct val="0"/>
              </a:spcBef>
            </a:pPr>
            <a:r>
              <a:rPr lang="en-US" b="true" sz="4200">
                <a:solidFill>
                  <a:srgbClr val="FFFFFF"/>
                </a:solidFill>
                <a:latin typeface="Raleway Bold"/>
                <a:ea typeface="Raleway Bold"/>
                <a:cs typeface="Raleway Bold"/>
                <a:sym typeface="Raleway Bold"/>
              </a:rPr>
              <a:t>Links and References for Tools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DAGi5gyMgqU</dc:identifier>
  <dcterms:modified xsi:type="dcterms:W3CDTF">2011-08-01T06:04:30Z</dcterms:modified>
  <cp:revision>1</cp:revision>
  <dc:title>Purple Black Modern Marketing Plan Presentation</dc:title>
</cp:coreProperties>
</file>

<file path=docProps/thumbnail.jpeg>
</file>